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859" r:id="rId2"/>
    <p:sldId id="1016" r:id="rId3"/>
    <p:sldId id="1017" r:id="rId4"/>
    <p:sldId id="1018" r:id="rId5"/>
    <p:sldId id="1021" r:id="rId6"/>
    <p:sldId id="1019" r:id="rId7"/>
    <p:sldId id="1020" r:id="rId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02" d="100"/>
          <a:sy n="102" d="100"/>
        </p:scale>
        <p:origin x="258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2025/6/23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6075603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训练四年级上册英语外研版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2025/6/23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1  I </a:t>
            </a:r>
            <a:r>
              <a:rPr lang="en-US" altLang="zh-CN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love sports</a:t>
            </a:r>
            <a:endParaRPr lang="en-US" altLang="zh-CN" sz="6000" dirty="0" smtClean="0">
              <a:solidFill>
                <a:srgbClr val="70AD47">
                  <a:lumMod val="75000"/>
                </a:srgbClr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Reading  </a:t>
            </a:r>
            <a:r>
              <a:rPr lang="zh-CN" altLang="en-US" sz="4000" dirty="0">
                <a:solidFill>
                  <a:prstClr val="black"/>
                </a:solidFill>
                <a:cs typeface="Times New Roman" panose="02020603050405020304" pitchFamily="18" charset="0"/>
              </a:rPr>
              <a:t>阅读专项提优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0156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阅读短文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完成下列各题。</a:t>
            </a:r>
            <a:endParaRPr lang="zh-CN" altLang="zh-CN" sz="27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807085"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Ice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hockey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冰球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very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popular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sport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countries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国家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7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Players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wear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special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skates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冰鞋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7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ice</a:t>
            </a:r>
            <a:r>
              <a:rPr lang="en-US" altLang="zh-CN" sz="27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7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use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sticks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hit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small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hard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puck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冰球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into the other team’s goal</a:t>
            </a:r>
            <a:r>
              <a:rPr lang="en-US" altLang="zh-CN" sz="27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7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9138"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Alex learns ice </a:t>
            </a:r>
            <a:r>
              <a:rPr lang="en-US" altLang="zh-CN" sz="27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hockey</a:t>
            </a:r>
            <a:r>
              <a:rPr lang="en-US" altLang="zh-CN" sz="27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7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skate very fast </a:t>
            </a:r>
            <a:r>
              <a:rPr lang="en-US" altLang="zh-CN" sz="27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</a:t>
            </a:r>
            <a:r>
              <a:rPr lang="en-US" altLang="zh-CN" sz="27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7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quickly skate past other </a:t>
            </a:r>
            <a:r>
              <a:rPr lang="en-US" altLang="zh-CN" sz="27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players</a:t>
            </a:r>
            <a:r>
              <a:rPr lang="en-US" altLang="zh-CN" sz="27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7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hit the puck very hard to score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得分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7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pass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传递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puck very </a:t>
            </a:r>
            <a:r>
              <a:rPr lang="en-US" altLang="zh-CN" sz="27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well</a:t>
            </a:r>
            <a:r>
              <a:rPr lang="en-US" altLang="zh-CN" sz="27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7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Sometimes,he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wants to pass it to his teammates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队友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other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team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队伍的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player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takes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puck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7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away</a:t>
            </a:r>
            <a:r>
              <a:rPr lang="en-US" altLang="zh-CN" sz="27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7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Even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即使如此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Alex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loves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playing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ice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hockey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always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tries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best</a:t>
            </a:r>
            <a:r>
              <a:rPr lang="en-US" altLang="zh-CN" sz="27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0916293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92288" algn="l"/>
                <a:tab pos="44100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（一）根据短文内容，选择正确的答案。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2288" algn="l"/>
                <a:tab pos="44100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can’t Alex do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2288" algn="l"/>
                <a:tab pos="44100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Skate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fast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2288" algn="l"/>
                <a:tab pos="441007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Hit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puck hard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2288" algn="l"/>
                <a:tab pos="44100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Pass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puck well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54930" y="1484784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</a:t>
            </a:r>
            <a:endParaRPr lang="zh-CN" altLang="en-US" dirty="0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3998031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根据文中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“But he can’t pass the puck very well.”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Alex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不擅长传球，故选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11932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49299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93875" algn="l"/>
                <a:tab pos="5291138" algn="l"/>
                <a:tab pos="8610600" algn="l"/>
                <a:tab pos="90551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picture shows Alex’s sport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5291138" algn="l"/>
                <a:tab pos="8610600" algn="l"/>
                <a:tab pos="9055100" algn="l"/>
              </a:tabLst>
            </a:pPr>
            <a:endParaRPr lang="en-US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5291138" algn="l"/>
                <a:tab pos="8610600" algn="l"/>
                <a:tab pos="90551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5291138" algn="l"/>
                <a:tab pos="8610600" algn="l"/>
                <a:tab pos="905510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4846" y="1340768"/>
            <a:ext cx="1762761" cy="197014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11230" y="1260486"/>
            <a:ext cx="2299519" cy="2006742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92685" y="1223346"/>
            <a:ext cx="1415089" cy="2061638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939047" y="830798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  <p:sp>
        <p:nvSpPr>
          <p:cNvPr id="9" name="内容占位符 1"/>
          <p:cNvSpPr txBox="1">
            <a:spLocks/>
          </p:cNvSpPr>
          <p:nvPr/>
        </p:nvSpPr>
        <p:spPr bwMode="auto">
          <a:xfrm>
            <a:off x="360854" y="3421967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文章讲述的运动是冰球。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选项图片展示的是冰球运动场景；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选项图片是滑冰；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选项图片是滑板运动。故选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03810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610216"/>
            <a:ext cx="11485848" cy="130317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93875" algn="l"/>
                <a:tab pos="5291138" algn="l"/>
                <a:tab pos="8610600" algn="l"/>
                <a:tab pos="90551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word can describe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描述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sport of ice hockey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5291138" algn="l"/>
                <a:tab pos="8610600" algn="l"/>
                <a:tab pos="90551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Fast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Small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54930" y="1720112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53038" y="2917911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根据文章中的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very fast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quickly skate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可知，冰球这项运动非常迅速。故选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48619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（二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从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短文中找到有效信息，帮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Alex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制作名片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4686" y="884095"/>
            <a:ext cx="3024336" cy="426767"/>
          </a:xfrm>
          <a:prstGeom prst="rect">
            <a:avLst/>
          </a:prstGeom>
        </p:spPr>
      </p:pic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4946996"/>
              </p:ext>
            </p:extLst>
          </p:nvPr>
        </p:nvGraphicFramePr>
        <p:xfrm>
          <a:off x="478582" y="1628800"/>
          <a:ext cx="11305256" cy="3200400"/>
        </p:xfrm>
        <a:graphic>
          <a:graphicData uri="http://schemas.openxmlformats.org/drawingml/2006/table">
            <a:tbl>
              <a:tblPr firstRow="1" firstCol="1" bandRow="1"/>
              <a:tblGrid>
                <a:gridCol w="2736304">
                  <a:extLst>
                    <a:ext uri="{9D8B030D-6E8A-4147-A177-3AD203B41FA5}">
                      <a16:colId xmlns:a16="http://schemas.microsoft.com/office/drawing/2014/main" val="3444135567"/>
                    </a:ext>
                  </a:extLst>
                </a:gridCol>
                <a:gridCol w="8568952">
                  <a:extLst>
                    <a:ext uri="{9D8B030D-6E8A-4147-A177-3AD203B41FA5}">
                      <a16:colId xmlns:a16="http://schemas.microsoft.com/office/drawing/2014/main" val="132694983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endParaRPr lang="en-US" sz="28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endParaRPr lang="en-US" sz="28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endParaRPr lang="en-US" sz="28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endParaRPr lang="en-US" sz="28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endParaRPr lang="en-US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Name</a:t>
                      </a:r>
                      <a:r>
                        <a:rPr lang="zh-CN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zh-CN" altLang="zh-CN" sz="28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altLang="zh-CN" sz="28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Sport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zh-CN" sz="28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altLang="zh-CN" sz="28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</a:t>
                      </a:r>
                      <a:r>
                        <a:rPr lang="zh-CN" sz="28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　</a:t>
                      </a:r>
                      <a:r>
                        <a:rPr lang="en-US" altLang="zh-CN" sz="2800" u="sng" dirty="0" smtClean="0">
                          <a:solidFill>
                            <a:schemeClr val="bg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8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　</a:t>
                      </a:r>
                      <a:endParaRPr lang="zh-CN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Ability</a:t>
                      </a: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能力</a:t>
                      </a: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）：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He can </a:t>
                      </a:r>
                      <a:r>
                        <a:rPr lang="zh-CN" sz="2800" u="sng" dirty="0">
                          <a:solidFill>
                            <a:srgbClr val="FEFEFE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　　　　</a:t>
                      </a:r>
                      <a:r>
                        <a:rPr lang="en-US" altLang="zh-CN" sz="2800" u="sng" dirty="0" smtClean="0">
                          <a:solidFill>
                            <a:srgbClr val="FEFEFE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800" u="sng" dirty="0">
                          <a:solidFill>
                            <a:srgbClr val="FEFEFE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　　</a:t>
                      </a:r>
                      <a:r>
                        <a:rPr lang="en-US" altLang="zh-CN" sz="2800" u="sng" dirty="0" smtClean="0">
                          <a:solidFill>
                            <a:srgbClr val="FEFEFE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 .</a:t>
                      </a:r>
                      <a:r>
                        <a:rPr lang="zh-CN" sz="2800" u="sng" dirty="0">
                          <a:solidFill>
                            <a:srgbClr val="FEFEFE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endParaRPr lang="en-US" altLang="zh-CN" sz="2800" u="sng" dirty="0" smtClean="0">
                        <a:solidFill>
                          <a:srgbClr val="FEFEFE"/>
                        </a:solidFill>
                        <a:effectLst/>
                        <a:uFill>
                          <a:solidFill>
                            <a:srgbClr val="000000"/>
                          </a:solidFill>
                        </a:u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altLang="zh-CN" sz="2800" u="sng" dirty="0" smtClean="0">
                          <a:solidFill>
                            <a:srgbClr val="FEFEFE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                                                                        </a:t>
                      </a:r>
                      <a:r>
                        <a:rPr lang="zh-CN" sz="2800" u="sng" dirty="0">
                          <a:solidFill>
                            <a:srgbClr val="FEFEFE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59538762"/>
                  </a:ext>
                </a:extLst>
              </a:tr>
            </a:tbl>
          </a:graphicData>
        </a:graphic>
      </p:graphicFrame>
      <p:pic>
        <p:nvPicPr>
          <p:cNvPr id="1026" name="qtf6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8662" y="1844824"/>
            <a:ext cx="1062055" cy="2655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矩形 6"/>
          <p:cNvSpPr/>
          <p:nvPr/>
        </p:nvSpPr>
        <p:spPr>
          <a:xfrm>
            <a:off x="4655046" y="2310542"/>
            <a:ext cx="88197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Alex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7175326" y="2241360"/>
            <a:ext cx="180850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Ice hockey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3259186" y="2751110"/>
            <a:ext cx="845264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768725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cs typeface="Times New Roman" panose="02020603050405020304" pitchFamily="18" charset="0"/>
              </a:rPr>
              <a:t>skate very </a:t>
            </a:r>
            <a:r>
              <a:rPr lang="en-US" altLang="zh-CN" dirty="0" err="1">
                <a:cs typeface="Times New Roman" panose="02020603050405020304" pitchFamily="18" charset="0"/>
              </a:rPr>
              <a:t>fast,quickly</a:t>
            </a:r>
            <a:r>
              <a:rPr lang="en-US" altLang="zh-CN" dirty="0">
                <a:cs typeface="Times New Roman" panose="02020603050405020304" pitchFamily="18" charset="0"/>
              </a:rPr>
              <a:t> skate past other </a:t>
            </a:r>
            <a:r>
              <a:rPr lang="en-US" altLang="zh-CN" dirty="0" err="1">
                <a:cs typeface="Times New Roman" panose="02020603050405020304" pitchFamily="18" charset="0"/>
              </a:rPr>
              <a:t>players,hit</a:t>
            </a:r>
            <a:r>
              <a:rPr lang="en-US" altLang="zh-CN" dirty="0">
                <a:cs typeface="Times New Roman" panose="02020603050405020304" pitchFamily="18" charset="0"/>
              </a:rPr>
              <a:t> the puck very hard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3" name="内容占位符 3"/>
          <p:cNvSpPr txBox="1">
            <a:spLocks/>
          </p:cNvSpPr>
          <p:nvPr/>
        </p:nvSpPr>
        <p:spPr bwMode="auto">
          <a:xfrm>
            <a:off x="362274" y="4923158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短文第二段介绍了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Alex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的资料。根据此段进行填写即可。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35248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0" grpId="0"/>
      <p:bldP spid="1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94950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（三）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Alex’s friend can skate very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fast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participates in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参加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9th Asian Winter Games in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Harbin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competition begins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比赛开始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2685021"/>
              </p:ext>
            </p:extLst>
          </p:nvPr>
        </p:nvGraphicFramePr>
        <p:xfrm>
          <a:off x="452586" y="2852936"/>
          <a:ext cx="11394116" cy="2560320"/>
        </p:xfrm>
        <a:graphic>
          <a:graphicData uri="http://schemas.openxmlformats.org/drawingml/2006/table">
            <a:tbl>
              <a:tblPr firstRow="1" firstCol="1" bandRow="1"/>
              <a:tblGrid>
                <a:gridCol w="3798798">
                  <a:extLst>
                    <a:ext uri="{9D8B030D-6E8A-4147-A177-3AD203B41FA5}">
                      <a16:colId xmlns:a16="http://schemas.microsoft.com/office/drawing/2014/main" val="614506120"/>
                    </a:ext>
                  </a:extLst>
                </a:gridCol>
                <a:gridCol w="3798798">
                  <a:extLst>
                    <a:ext uri="{9D8B030D-6E8A-4147-A177-3AD203B41FA5}">
                      <a16:colId xmlns:a16="http://schemas.microsoft.com/office/drawing/2014/main" val="3943094232"/>
                    </a:ext>
                  </a:extLst>
                </a:gridCol>
                <a:gridCol w="3796520">
                  <a:extLst>
                    <a:ext uri="{9D8B030D-6E8A-4147-A177-3AD203B41FA5}">
                      <a16:colId xmlns:a16="http://schemas.microsoft.com/office/drawing/2014/main" val="276440030"/>
                    </a:ext>
                  </a:extLst>
                </a:gridCol>
              </a:tblGrid>
              <a:tr h="72008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9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00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00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11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00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56629239"/>
                  </a:ext>
                </a:extLst>
              </a:tr>
              <a:tr h="1008112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endParaRPr lang="en-US" sz="28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endParaRPr lang="en-US" sz="28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endParaRPr lang="en-US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endParaRPr lang="en-US" sz="28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endParaRPr lang="en-US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endParaRPr lang="en-US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70851850"/>
                  </a:ext>
                </a:extLst>
              </a:tr>
            </a:tbl>
          </a:graphicData>
        </a:graphic>
      </p:graphicFrame>
      <p:pic>
        <p:nvPicPr>
          <p:cNvPr id="2054" name="qtfjt2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0630" y="3717032"/>
            <a:ext cx="2880320" cy="1350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qtfjt2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3118" y="3501008"/>
            <a:ext cx="2016224" cy="16617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qtfjt23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51590" y="3495469"/>
            <a:ext cx="1040239" cy="17337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矩形 2"/>
          <p:cNvSpPr/>
          <p:nvPr/>
        </p:nvSpPr>
        <p:spPr>
          <a:xfrm>
            <a:off x="838622" y="2150042"/>
            <a:ext cx="126348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10</a:t>
            </a:r>
            <a:r>
              <a:rPr lang="zh-CN" altLang="zh-CN" dirty="0">
                <a:cs typeface="Times New Roman" panose="02020603050405020304" pitchFamily="18" charset="0"/>
              </a:rPr>
              <a:t>：</a:t>
            </a:r>
            <a:r>
              <a:rPr lang="en-US" altLang="zh-CN" dirty="0"/>
              <a:t>00</a:t>
            </a:r>
            <a:endParaRPr lang="zh-CN" altLang="en-US" dirty="0"/>
          </a:p>
        </p:txBody>
      </p:sp>
      <p:sp>
        <p:nvSpPr>
          <p:cNvPr id="8" name="内容占位符 4"/>
          <p:cNvSpPr txBox="1">
            <a:spLocks/>
          </p:cNvSpPr>
          <p:nvPr/>
        </p:nvSpPr>
        <p:spPr bwMode="auto">
          <a:xfrm>
            <a:off x="360854" y="5436450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滑冰很快可参加短道速滑项目，对应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的项目图标。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05785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8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168</TotalTime>
  <Words>343</Words>
  <Application>Microsoft Office PowerPoint</Application>
  <PresentationFormat>自定义</PresentationFormat>
  <Paragraphs>39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4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361</cp:revision>
  <dcterms:created xsi:type="dcterms:W3CDTF">2020-11-06T05:24:00Z</dcterms:created>
  <dcterms:modified xsi:type="dcterms:W3CDTF">2025-06-23T07:56:51Z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